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B99522-7CBC-4E1A-AAA8-2462FF0C7680}" v="5" dt="2022-04-09T13:14:43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55" autoAdjust="0"/>
  </p:normalViewPr>
  <p:slideViewPr>
    <p:cSldViewPr snapToGrid="0">
      <p:cViewPr varScale="1">
        <p:scale>
          <a:sx n="60" d="100"/>
          <a:sy n="60" d="100"/>
        </p:scale>
        <p:origin x="4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AlBuderi" userId="728cc1957d93c337" providerId="LiveId" clId="{FCB99522-7CBC-4E1A-AAA8-2462FF0C7680}"/>
    <pc:docChg chg="undo custSel modSld">
      <pc:chgData name="Ali AlBuderi" userId="728cc1957d93c337" providerId="LiveId" clId="{FCB99522-7CBC-4E1A-AAA8-2462FF0C7680}" dt="2022-04-09T13:25:08.797" v="127" actId="20577"/>
      <pc:docMkLst>
        <pc:docMk/>
      </pc:docMkLst>
      <pc:sldChg chg="addSp delSp modSp mod setBg addAnim delAnim chgLayout">
        <pc:chgData name="Ali AlBuderi" userId="728cc1957d93c337" providerId="LiveId" clId="{FCB99522-7CBC-4E1A-AAA8-2462FF0C7680}" dt="2022-04-09T13:25:08.797" v="127" actId="20577"/>
        <pc:sldMkLst>
          <pc:docMk/>
          <pc:sldMk cId="301195224" sldId="256"/>
        </pc:sldMkLst>
        <pc:spChg chg="mod ord">
          <ac:chgData name="Ali AlBuderi" userId="728cc1957d93c337" providerId="LiveId" clId="{FCB99522-7CBC-4E1A-AAA8-2462FF0C7680}" dt="2022-04-09T13:25:08.797" v="127" actId="20577"/>
          <ac:spMkLst>
            <pc:docMk/>
            <pc:sldMk cId="301195224" sldId="256"/>
            <ac:spMk id="2" creationId="{6037F3C0-822C-4890-A7B9-9F48B9E5ECE4}"/>
          </ac:spMkLst>
        </pc:spChg>
        <pc:spChg chg="mod ord">
          <ac:chgData name="Ali AlBuderi" userId="728cc1957d93c337" providerId="LiveId" clId="{FCB99522-7CBC-4E1A-AAA8-2462FF0C7680}" dt="2022-04-09T13:23:02.714" v="113" actId="27636"/>
          <ac:spMkLst>
            <pc:docMk/>
            <pc:sldMk cId="301195224" sldId="256"/>
            <ac:spMk id="3" creationId="{EE496B17-44F4-4A74-9BD7-6B9A9F1C781E}"/>
          </ac:spMkLst>
        </pc:spChg>
        <pc:grpChg chg="add del">
          <ac:chgData name="Ali AlBuderi" userId="728cc1957d93c337" providerId="LiveId" clId="{FCB99522-7CBC-4E1A-AAA8-2462FF0C7680}" dt="2022-04-09T13:08:21.239" v="101" actId="26606"/>
          <ac:grpSpMkLst>
            <pc:docMk/>
            <pc:sldMk cId="301195224" sldId="256"/>
            <ac:grpSpMk id="11" creationId="{D0FEB013-AB80-45BB-BF4A-E2F67A6A1D50}"/>
          </ac:grpSpMkLst>
        </pc:grpChg>
        <pc:grpChg chg="add del">
          <ac:chgData name="Ali AlBuderi" userId="728cc1957d93c337" providerId="LiveId" clId="{FCB99522-7CBC-4E1A-AAA8-2462FF0C7680}" dt="2022-04-09T13:08:21.239" v="101" actId="26606"/>
          <ac:grpSpMkLst>
            <pc:docMk/>
            <pc:sldMk cId="301195224" sldId="256"/>
            <ac:grpSpMk id="15" creationId="{DEC7A854-9A78-4DB8-904E-4E08CBDA6D4D}"/>
          </ac:grpSpMkLst>
        </pc:grpChg>
        <pc:picChg chg="add mod">
          <ac:chgData name="Ali AlBuderi" userId="728cc1957d93c337" providerId="LiveId" clId="{FCB99522-7CBC-4E1A-AAA8-2462FF0C7680}" dt="2022-04-09T13:08:21.239" v="101" actId="26606"/>
          <ac:picMkLst>
            <pc:docMk/>
            <pc:sldMk cId="301195224" sldId="256"/>
            <ac:picMk id="4" creationId="{6302BA0C-9946-4FB6-8141-601F072AC3E3}"/>
          </ac:picMkLst>
        </pc:picChg>
        <pc:picChg chg="add del mod">
          <ac:chgData name="Ali AlBuderi" userId="728cc1957d93c337" providerId="LiveId" clId="{FCB99522-7CBC-4E1A-AAA8-2462FF0C7680}" dt="2022-04-09T13:07:40.041" v="95"/>
          <ac:picMkLst>
            <pc:docMk/>
            <pc:sldMk cId="301195224" sldId="256"/>
            <ac:picMk id="5" creationId="{02DECD27-2C3D-4423-A2FD-90A99B70CCBD}"/>
          </ac:picMkLst>
        </pc:picChg>
        <pc:picChg chg="add del mod">
          <ac:chgData name="Ali AlBuderi" userId="728cc1957d93c337" providerId="LiveId" clId="{FCB99522-7CBC-4E1A-AAA8-2462FF0C7680}" dt="2022-04-09T13:08:42.802" v="102" actId="21"/>
          <ac:picMkLst>
            <pc:docMk/>
            <pc:sldMk cId="301195224" sldId="256"/>
            <ac:picMk id="6" creationId="{06B07B99-7FE5-424E-834E-0CF56185D838}"/>
          </ac:picMkLst>
        </pc:picChg>
        <pc:picChg chg="add mod">
          <ac:chgData name="Ali AlBuderi" userId="728cc1957d93c337" providerId="LiveId" clId="{FCB99522-7CBC-4E1A-AAA8-2462FF0C7680}" dt="2022-04-09T13:15:07.862" v="107" actId="1076"/>
          <ac:picMkLst>
            <pc:docMk/>
            <pc:sldMk cId="301195224" sldId="256"/>
            <ac:picMk id="38" creationId="{E6C18468-D230-427F-B208-410A907FC424}"/>
          </ac:picMkLst>
        </pc:picChg>
        <pc:cxnChg chg="add del mod">
          <ac:chgData name="Ali AlBuderi" userId="728cc1957d93c337" providerId="LiveId" clId="{FCB99522-7CBC-4E1A-AAA8-2462FF0C7680}" dt="2022-04-09T13:08:21.239" v="101" actId="26606"/>
          <ac:cxnSpMkLst>
            <pc:docMk/>
            <pc:sldMk cId="301195224" sldId="256"/>
            <ac:cxnSpMk id="39" creationId="{D5C75924-618C-47AD-8202-8A078F7E78CB}"/>
          </ac:cxnSpMkLst>
        </pc:cxnChg>
        <pc:cxnChg chg="add del">
          <ac:chgData name="Ali AlBuderi" userId="728cc1957d93c337" providerId="LiveId" clId="{FCB99522-7CBC-4E1A-AAA8-2462FF0C7680}" dt="2022-04-09T13:08:21.239" v="101" actId="26606"/>
          <ac:cxnSpMkLst>
            <pc:docMk/>
            <pc:sldMk cId="301195224" sldId="256"/>
            <ac:cxnSpMk id="41" creationId="{6D87DDB9-98D5-4240-BBCD-038E6D26FB17}"/>
          </ac:cxnSpMkLst>
        </pc:cxnChg>
      </pc:sldChg>
      <pc:sldChg chg="delSp mod">
        <pc:chgData name="Ali AlBuderi" userId="728cc1957d93c337" providerId="LiveId" clId="{FCB99522-7CBC-4E1A-AAA8-2462FF0C7680}" dt="2022-04-09T13:16:32.894" v="108" actId="21"/>
        <pc:sldMkLst>
          <pc:docMk/>
          <pc:sldMk cId="2378570723" sldId="262"/>
        </pc:sldMkLst>
        <pc:spChg chg="del">
          <ac:chgData name="Ali AlBuderi" userId="728cc1957d93c337" providerId="LiveId" clId="{FCB99522-7CBC-4E1A-AAA8-2462FF0C7680}" dt="2022-04-09T13:16:32.894" v="108" actId="21"/>
          <ac:spMkLst>
            <pc:docMk/>
            <pc:sldMk cId="2378570723" sldId="262"/>
            <ac:spMk id="2" creationId="{638839C1-3BD6-4AF1-9995-C5EC075FD3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F3C0-822C-4890-A7B9-9F48B9E5E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637439"/>
            <a:ext cx="9175749" cy="2900363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University of basra</a:t>
            </a:r>
            <a:br>
              <a:rPr lang="en-US" sz="2000" dirty="0"/>
            </a:br>
            <a:r>
              <a:rPr lang="en-US" sz="2000" dirty="0"/>
              <a:t>collage of nursing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r>
              <a:rPr lang="en-US" dirty="0"/>
              <a:t>    Collection of Blood Samples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96B17-44F4-4A74-9BD7-6B9A9F1C7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By </a:t>
            </a:r>
          </a:p>
          <a:p>
            <a:pPr algn="ctr"/>
            <a:r>
              <a:rPr lang="en-US" sz="2400" dirty="0"/>
              <a:t>Iman </a:t>
            </a:r>
            <a:r>
              <a:rPr lang="en-US" sz="2400" dirty="0" err="1"/>
              <a:t>Hanash</a:t>
            </a:r>
            <a:r>
              <a:rPr lang="en-US" sz="2400" dirty="0"/>
              <a:t> </a:t>
            </a:r>
            <a:r>
              <a:rPr lang="en-US" sz="2400" dirty="0" err="1"/>
              <a:t>rahi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2BA0C-9946-4FB6-8141-601F072AC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155" y="410309"/>
            <a:ext cx="1126780" cy="10113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6C18468-D230-427F-B208-410A907FC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622" y="346072"/>
            <a:ext cx="1330409" cy="11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B4E33-E0DA-46CC-BA6C-7F22678C3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016000"/>
            <a:ext cx="11103427" cy="477520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3200" dirty="0"/>
              <a:t>As shown in the figure above, suitable puncture sites are the sides of the fingertip, the earlobe and the heel.</a:t>
            </a:r>
          </a:p>
          <a:p>
            <a:pPr marL="0" indent="0">
              <a:buNone/>
            </a:pPr>
            <a:r>
              <a:rPr lang="en-US" sz="3200" dirty="0"/>
              <a:t>Note: When puncturing the fingertip, it is important not to prick the </a:t>
            </a:r>
            <a:r>
              <a:rPr lang="en-US" sz="3200" dirty="0" err="1"/>
              <a:t>centre</a:t>
            </a:r>
            <a:r>
              <a:rPr lang="en-US" sz="3200" dirty="0"/>
              <a:t> of the fingertip, as the blood flow is weaker and it may be very painful for the patient. Likewise, the thumb is not recommended for capillary blood collection.</a:t>
            </a:r>
          </a:p>
          <a:p>
            <a:r>
              <a:rPr lang="en-US" sz="3200" dirty="0"/>
              <a:t>In infants, the puncturing of the fingertip should be avoided as it could damage the bone.</a:t>
            </a:r>
          </a:p>
          <a:p>
            <a:pPr marL="0" indent="0">
              <a:buNone/>
            </a:pPr>
            <a:r>
              <a:rPr lang="en-US" sz="3200" dirty="0"/>
              <a:t>After puncturing, it is important that the initial drop of blood is discarded, as this consists largely of tissue fluid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29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BCFD-1A4C-4A57-8F26-2D27BB95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39A979-9D71-420D-8146-B9DBE84D2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90286"/>
            <a:ext cx="6836229" cy="6567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D6491-835C-4F12-BCF4-0106E9619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9" y="290286"/>
            <a:ext cx="4572000" cy="65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4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6534-64CF-466E-BA52-92EFB370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4500-B246-49A3-83D9-6F74E5E39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Since blood is confined within the cardiovascular system, the skin has to be punctured before blood can be obtained.</a:t>
            </a:r>
          </a:p>
          <a:p>
            <a:pPr marL="0" indent="0">
              <a:buNone/>
            </a:pPr>
            <a:r>
              <a:rPr lang="en-US" dirty="0"/>
              <a:t> There are two common sources of blood for routine laboratory tests:</a:t>
            </a:r>
          </a:p>
          <a:p>
            <a:r>
              <a:rPr lang="en-US" dirty="0"/>
              <a:t> blood from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superficial vein </a:t>
            </a:r>
            <a:r>
              <a:rPr lang="en-US" dirty="0"/>
              <a:t>by puncturing it with a needle and syringe, </a:t>
            </a:r>
          </a:p>
          <a:p>
            <a:r>
              <a:rPr lang="en-US" dirty="0"/>
              <a:t>or from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skin capillaries </a:t>
            </a:r>
            <a:r>
              <a:rPr lang="en-US" dirty="0"/>
              <a:t>by skin-prick. </a:t>
            </a:r>
          </a:p>
          <a:p>
            <a:pPr marL="0" indent="0">
              <a:buNone/>
            </a:pPr>
            <a:r>
              <a:rPr lang="en-US" dirty="0"/>
              <a:t>Arterial blood and blood from cardiac chambers may be required for special tests.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FFF95-9303-44BC-B2A3-68F914806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88" y="-3828"/>
            <a:ext cx="5508811" cy="26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5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E2D3-64AC-413F-BD61-4D5FBFE4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Introduction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130B-A18E-4590-B621-15EDCFD4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 of these samples can be called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representative sample </a:t>
            </a:r>
            <a:r>
              <a:rPr lang="en-US" dirty="0"/>
              <a:t>because there are minor variations in their composition. </a:t>
            </a:r>
          </a:p>
          <a:p>
            <a:r>
              <a:rPr lang="en-US" dirty="0"/>
              <a:t>But for routine hematological tests, however, these differences can safely be ignored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5C87A-D9FE-496D-B672-4A5E94A6B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541" y="3845858"/>
            <a:ext cx="5598459" cy="26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2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15DA1-2965-41AD-8C53-2B9BA65C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THE BLOOD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3856D-19FA-46C2-96C1-DFAA682F0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“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blood sample</a:t>
            </a:r>
            <a:r>
              <a:rPr lang="en-US" dirty="0"/>
              <a:t>” refers to the small amount of blood—a few drops or a few milliliters—obtained from a person for the purpose of testing or investigations. </a:t>
            </a:r>
          </a:p>
          <a:p>
            <a:r>
              <a:rPr lang="en-US" dirty="0"/>
              <a:t>These tests are carried out for aiding in diagnosis and/ or prognosis of the disease or disorder. </a:t>
            </a:r>
          </a:p>
        </p:txBody>
      </p:sp>
    </p:spTree>
    <p:extLst>
      <p:ext uri="{BB962C8B-B14F-4D97-AF65-F5344CB8AC3E}">
        <p14:creationId xmlns:p14="http://schemas.microsoft.com/office/powerpoint/2010/main" val="73357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3D2A-B811-43C8-AF83-829CCA58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Sources and Amount of Blood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A6353-91A9-497F-8D51-9D67FC438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Capillary blood.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Venous blood.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Arterial blood.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Cardiac catheterization.</a:t>
            </a:r>
          </a:p>
        </p:txBody>
      </p:sp>
    </p:spTree>
    <p:extLst>
      <p:ext uri="{BB962C8B-B14F-4D97-AF65-F5344CB8AC3E}">
        <p14:creationId xmlns:p14="http://schemas.microsoft.com/office/powerpoint/2010/main" val="210986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2562-D19F-487F-885D-8230F69F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22023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Containers for Blood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9B9B8-2C22-431C-BBAF-335D4300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2" y="1775012"/>
            <a:ext cx="10415399" cy="5311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container may or may not contain an anticoagulant  depending on whether a sample of blood/plasma, or serum is required.</a:t>
            </a:r>
          </a:p>
          <a:p>
            <a:pPr algn="justLow"/>
            <a:r>
              <a:rPr lang="en-US" dirty="0"/>
              <a:t> For a sample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whole blood or plasma. </a:t>
            </a:r>
          </a:p>
          <a:p>
            <a:pPr marL="0" indent="0" algn="justLow">
              <a:buNone/>
            </a:pPr>
            <a:r>
              <a:rPr lang="en-US" dirty="0"/>
              <a:t>The  blood is transferred to a container </a:t>
            </a:r>
          </a:p>
          <a:p>
            <a:pPr marL="0" indent="0" algn="justLow">
              <a:buNone/>
            </a:pPr>
            <a:r>
              <a:rPr lang="en-US" dirty="0"/>
              <a:t>containing a suitable anticoagulant.</a:t>
            </a:r>
          </a:p>
          <a:p>
            <a:pPr marL="0" indent="0" algn="justLow">
              <a:buNone/>
            </a:pPr>
            <a:r>
              <a:rPr lang="en-US" dirty="0"/>
              <a:t> This is to prevent clotting of blood.</a:t>
            </a:r>
          </a:p>
          <a:p>
            <a:pPr algn="just"/>
            <a:r>
              <a:rPr lang="en-US" dirty="0"/>
              <a:t>For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sample of serum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dirty="0"/>
              <a:t>No anticoagulant is used. </a:t>
            </a:r>
          </a:p>
          <a:p>
            <a:pPr marL="0" indent="0" algn="just">
              <a:buNone/>
            </a:pPr>
            <a:r>
              <a:rPr lang="en-US" dirty="0"/>
              <a:t>The blood is allowed to clot in the container </a:t>
            </a:r>
          </a:p>
          <a:p>
            <a:pPr marL="0" indent="0" algn="just">
              <a:buNone/>
            </a:pPr>
            <a:r>
              <a:rPr lang="en-US" dirty="0"/>
              <a:t>and serum  is collected. 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DA39D-1CAA-4B30-B2A6-2054CF0F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63" y="2647671"/>
            <a:ext cx="6097589" cy="42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7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D8F1-2DAF-4684-B879-A08DEBE1F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09486"/>
            <a:ext cx="9905999" cy="4281715"/>
          </a:xfrm>
        </p:spPr>
        <p:txBody>
          <a:bodyPr/>
          <a:lstStyle/>
          <a:p>
            <a:r>
              <a:rPr lang="en-US" dirty="0"/>
              <a:t>capillary blood does not require a container or anticoagulant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815B4-635F-496C-9FF1-DE189CD9D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104571"/>
            <a:ext cx="7620000" cy="386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7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BC23-4637-44D7-B181-F3A58CAB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Asepsis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2689-07EC-4B18-A8F5-F78C4B7EB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Sterilization of equipment</a:t>
            </a:r>
          </a:p>
          <a:p>
            <a:r>
              <a:rPr lang="en-US" dirty="0"/>
              <a:t>B. Cleaning/sterilizing of skin</a:t>
            </a:r>
          </a:p>
          <a:p>
            <a:r>
              <a:rPr lang="en-US" dirty="0"/>
              <a:t>C. Prevention of contamination.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E4AFA-34C6-43FB-93F4-54AB3CF88C3F}"/>
              </a:ext>
            </a:extLst>
          </p:cNvPr>
          <p:cNvSpPr txBox="1"/>
          <p:nvPr/>
        </p:nvSpPr>
        <p:spPr>
          <a:xfrm>
            <a:off x="3037115" y="2846978"/>
            <a:ext cx="6103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EEC30-B013-4822-B358-1C15F7809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449" y="1248228"/>
            <a:ext cx="4012293" cy="5609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BE3978-2382-465E-89F3-B00F93C0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090800"/>
            <a:ext cx="4735286" cy="27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5C77-52AD-42EB-BEE8-99E52BAC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best puncture sites?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497CE5-36CB-4DD5-B850-288D51777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913" y="2282031"/>
            <a:ext cx="8763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07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7017</TotalTime>
  <Words>433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Circuit</vt:lpstr>
      <vt:lpstr>University of basra collage of nursing          Collection of Blood Samples</vt:lpstr>
      <vt:lpstr>Introduction </vt:lpstr>
      <vt:lpstr>Introduction </vt:lpstr>
      <vt:lpstr>THE BLOOD SAMPLE</vt:lpstr>
      <vt:lpstr>Sources and Amount of Blood Sample</vt:lpstr>
      <vt:lpstr>Containers for Blood Sample</vt:lpstr>
      <vt:lpstr>PowerPoint Presentation</vt:lpstr>
      <vt:lpstr>Asepsis </vt:lpstr>
      <vt:lpstr>What are the best puncture sites?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 of Blood Samples</dc:title>
  <dc:creator>toshbai</dc:creator>
  <cp:lastModifiedBy>Ali AlBuderi</cp:lastModifiedBy>
  <cp:revision>10</cp:revision>
  <dcterms:created xsi:type="dcterms:W3CDTF">2022-03-29T02:11:59Z</dcterms:created>
  <dcterms:modified xsi:type="dcterms:W3CDTF">2022-04-09T13:25:12Z</dcterms:modified>
</cp:coreProperties>
</file>